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83" r:id="rId6"/>
    <p:sldId id="291" r:id="rId7"/>
    <p:sldId id="297" r:id="rId8"/>
    <p:sldId id="284" r:id="rId9"/>
    <p:sldId id="298" r:id="rId10"/>
    <p:sldId id="301" r:id="rId11"/>
    <p:sldId id="302" r:id="rId12"/>
    <p:sldId id="303" r:id="rId13"/>
    <p:sldId id="304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31" autoAdjust="0"/>
  </p:normalViewPr>
  <p:slideViewPr>
    <p:cSldViewPr snapToGrid="0">
      <p:cViewPr varScale="1">
        <p:scale>
          <a:sx n="91" d="100"/>
          <a:sy n="91" d="100"/>
        </p:scale>
        <p:origin x="208" y="6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4/28/20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77274"/>
            <a:ext cx="10287000" cy="68580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3583144"/>
            <a:ext cx="1627742" cy="269208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414" y="3114636"/>
            <a:ext cx="5616176" cy="2655100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Amazon phone deals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92" y="4442186"/>
            <a:ext cx="4000500" cy="69075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Group 2: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Kunal Joshi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Muriel Banze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</a:rPr>
              <a:t>Priyanka Mannikeri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151492" y="576973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EF1504-F0E4-4DF8-95DA-B289FF65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2B518-1811-4F8D-B2B0-5A373CE32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this application, user can get better information about various kinds of phones available in the market.</a:t>
            </a:r>
          </a:p>
          <a:p>
            <a:r>
              <a:rPr lang="en-US" dirty="0"/>
              <a:t>Search according to geo locations gives better insight to customers for availability of phones in their nearby locations.</a:t>
            </a:r>
          </a:p>
          <a:p>
            <a:r>
              <a:rPr lang="en-US" dirty="0"/>
              <a:t>Users can </a:t>
            </a:r>
            <a:r>
              <a:rPr lang="en-US"/>
              <a:t>search for </a:t>
            </a:r>
            <a:r>
              <a:rPr lang="en-US" dirty="0"/>
              <a:t>customer reviews before making any decision for any kind of phones and </a:t>
            </a:r>
            <a:r>
              <a:rPr lang="en-US"/>
              <a:t>also can add </a:t>
            </a:r>
            <a:r>
              <a:rPr lang="en-US" dirty="0"/>
              <a:t>their on reviews.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F6B54-D144-4D8F-9B26-9403BD4771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398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april@www.proseware.com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96918" y="2879287"/>
            <a:ext cx="4459766" cy="2720356"/>
          </a:xfrm>
        </p:spPr>
        <p:txBody>
          <a:bodyPr/>
          <a:lstStyle/>
          <a:p>
            <a:pPr algn="ctr"/>
            <a:br>
              <a:rPr lang="en-GB" dirty="0"/>
            </a:br>
            <a:br>
              <a:rPr lang="en-GB" dirty="0"/>
            </a:br>
            <a:r>
              <a:rPr lang="en-GB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13" y="663819"/>
            <a:ext cx="5472000" cy="4320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2113" y="1944275"/>
            <a:ext cx="5472000" cy="41082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System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System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Conclusion</a:t>
            </a:r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115914" cy="48753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cellphone is the most widely used form of communication</a:t>
            </a:r>
            <a:r>
              <a:rPr lang="en-GB" dirty="0"/>
              <a:t> and forms an integral part of people’s daily life.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aid people to stay in a constant contact with their family, friends and in keeping abreast in their daily business transactions throughout the world.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when it comes to buying a cellphone at times people end up buying a phone which might not provide good service after a period of time of constant usage.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mainly due to poor research and inadequate means of information that would have enabled the user in choosing the right device.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main motivation for this project is to provide the user with enough information about a device and so that they can make the right choices before investing a huge sum of money. 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5883320"/>
            <a:ext cx="904920" cy="79411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4" r="20094"/>
          <a:stretch>
            <a:fillRect/>
          </a:stretch>
        </p:blipFill>
        <p:spPr/>
      </p:pic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47715" y="4863831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continued…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52739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Several factors should be taken into account while buying a cellphone</a:t>
            </a:r>
          </a:p>
          <a:p>
            <a:pPr fontAlgn="base"/>
            <a:r>
              <a:rPr lang="en-GB" dirty="0"/>
              <a:t>What's your budget?</a:t>
            </a:r>
          </a:p>
          <a:p>
            <a:pPr fontAlgn="base"/>
            <a:r>
              <a:rPr lang="en-GB" dirty="0"/>
              <a:t>Do you have an existing cell phone plan, and if so, do you have a free upgrade?</a:t>
            </a:r>
          </a:p>
          <a:p>
            <a:pPr fontAlgn="base"/>
            <a:r>
              <a:rPr lang="en-GB" dirty="0"/>
              <a:t>Are you looking to switch carriers, or to sign your first service contract?</a:t>
            </a:r>
          </a:p>
          <a:p>
            <a:pPr fontAlgn="base"/>
            <a:r>
              <a:rPr lang="en-GB" dirty="0"/>
              <a:t>How is your credit?</a:t>
            </a:r>
          </a:p>
          <a:p>
            <a:pPr fontAlgn="base"/>
            <a:r>
              <a:rPr lang="en-GB" dirty="0"/>
              <a:t>Are you willing to sign a service contract at all?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r="1464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5809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r="26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687792"/>
            <a:ext cx="5196068" cy="4391035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>
                <a:latin typeface="+mj-lt"/>
              </a:rPr>
              <a:t>Dataset description:</a:t>
            </a:r>
          </a:p>
          <a:p>
            <a:r>
              <a:rPr lang="en-US" dirty="0"/>
              <a:t>The dataset was taken from Kaggle, Amazon cell phone reviews. </a:t>
            </a:r>
          </a:p>
          <a:p>
            <a:r>
              <a:rPr lang="en-US" dirty="0"/>
              <a:t>This dataset consists of 14 columns each providing details about a specific cell phone brand.</a:t>
            </a:r>
          </a:p>
          <a:p>
            <a:r>
              <a:rPr lang="en-US" dirty="0"/>
              <a:t>This dataset has around 9500 records.</a:t>
            </a:r>
          </a:p>
          <a:p>
            <a:r>
              <a:rPr lang="en-US" dirty="0"/>
              <a:t>It contains information such as the brand name, its reviews, price details and features as well.</a:t>
            </a:r>
          </a:p>
          <a:p>
            <a:r>
              <a:rPr lang="en-US" dirty="0"/>
              <a:t>The image and the product URL’s are also mentioned.</a:t>
            </a:r>
          </a:p>
          <a:p>
            <a:r>
              <a:rPr lang="en-US" dirty="0"/>
              <a:t>It also contains geo locations such as the latitude and longitude of the reviewer.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5795494" y="1687791"/>
            <a:ext cx="5556676" cy="43910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u="sng" dirty="0">
                <a:latin typeface="+mj-lt"/>
              </a:rPr>
              <a:t>Technology used:</a:t>
            </a:r>
          </a:p>
          <a:p>
            <a:r>
              <a:rPr lang="en-US" dirty="0"/>
              <a:t>Cloud service – MongoDB Atlas</a:t>
            </a:r>
          </a:p>
          <a:p>
            <a:r>
              <a:rPr lang="en-US" dirty="0"/>
              <a:t>The dataset was loaded by using the MongoDB GUI called MongoDB Compass Community. </a:t>
            </a:r>
          </a:p>
          <a:p>
            <a:r>
              <a:rPr lang="en-US" dirty="0"/>
              <a:t>User Interface – Developed by using a python toolkit called PyQt. </a:t>
            </a:r>
          </a:p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628068" y="1687791"/>
            <a:ext cx="0" cy="3966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u="sng" dirty="0">
                <a:latin typeface="+mj-lt"/>
              </a:rPr>
              <a:t>Data Pre-Processing:</a:t>
            </a:r>
          </a:p>
          <a:p>
            <a:r>
              <a:rPr lang="en-GB" dirty="0"/>
              <a:t>The dataset consisted of Image URL’s which has to be stored in a separate database. In order to do so its content has to be stored in the form of chunks. These chunks together form the images. </a:t>
            </a:r>
          </a:p>
          <a:p>
            <a:r>
              <a:rPr lang="en-GB" dirty="0"/>
              <a:t>A python script was developed to convert this image URL to chunks consisting of image data.</a:t>
            </a:r>
          </a:p>
          <a:p>
            <a:r>
              <a:rPr lang="en-GB" sz="2000" dirty="0"/>
              <a:t>A separate database named </a:t>
            </a:r>
            <a:r>
              <a:rPr lang="en-US" dirty="0" err="1"/>
              <a:t>amazonImages</a:t>
            </a:r>
            <a:r>
              <a:rPr lang="en-US" dirty="0"/>
              <a:t> was created, to fetch product images from GUI screen.</a:t>
            </a:r>
            <a:endParaRPr lang="en-GB" dirty="0"/>
          </a:p>
          <a:p>
            <a:pPr marL="0" indent="0">
              <a:buNone/>
            </a:pPr>
            <a:r>
              <a:rPr lang="en-GB" sz="2000" i="1" dirty="0"/>
              <a:t>Issues regarding this dataset before implementing it with the GUI. </a:t>
            </a:r>
          </a:p>
          <a:p>
            <a:r>
              <a:rPr lang="en-GB" sz="2000" i="1" dirty="0"/>
              <a:t>About 4000 values from </a:t>
            </a:r>
            <a:r>
              <a:rPr lang="en-GB" sz="2000" i="1" dirty="0" err="1"/>
              <a:t>Product_name</a:t>
            </a:r>
            <a:r>
              <a:rPr lang="en-GB" sz="2000" i="1" dirty="0"/>
              <a:t> column found to be null. As </a:t>
            </a:r>
            <a:r>
              <a:rPr lang="en-GB" sz="2000" i="1" dirty="0" err="1"/>
              <a:t>Product_name</a:t>
            </a:r>
            <a:r>
              <a:rPr lang="en-GB" sz="2000" i="1" dirty="0"/>
              <a:t> column is important for this application, so we handled null values in this column by skipping those using condition in our program.</a:t>
            </a:r>
          </a:p>
          <a:p>
            <a:r>
              <a:rPr lang="en-GB" sz="2000" i="1" dirty="0"/>
              <a:t>This dataset has 2931 images. While uploading images to </a:t>
            </a:r>
            <a:r>
              <a:rPr lang="en-US" sz="2000" dirty="0" err="1"/>
              <a:t>amazonImages</a:t>
            </a:r>
            <a:r>
              <a:rPr lang="en-US" sz="2000" dirty="0"/>
              <a:t> database, due to null values in </a:t>
            </a:r>
            <a:r>
              <a:rPr lang="en-US" sz="2000" dirty="0" err="1"/>
              <a:t>Product_img</a:t>
            </a:r>
            <a:r>
              <a:rPr lang="en-US" sz="2000" dirty="0"/>
              <a:t> column, all images were not getting uploaded. So, we handled null values in our python code.</a:t>
            </a:r>
          </a:p>
          <a:p>
            <a:r>
              <a:rPr lang="en-US" sz="2000" i="1" dirty="0"/>
              <a:t>While uploading images </a:t>
            </a:r>
            <a:r>
              <a:rPr lang="en-GB" sz="2000" i="1" dirty="0"/>
              <a:t>to </a:t>
            </a:r>
            <a:r>
              <a:rPr lang="en-US" sz="2000" dirty="0" err="1"/>
              <a:t>amazonImages</a:t>
            </a:r>
            <a:r>
              <a:rPr lang="en-US" sz="2000" dirty="0"/>
              <a:t> database</a:t>
            </a:r>
            <a:r>
              <a:rPr lang="en-US" sz="2000" i="1" dirty="0"/>
              <a:t>, getting time out error. So, we added timeout function in our python program to avoid this error.</a:t>
            </a:r>
            <a:endParaRPr lang="en-GB" sz="2000" i="1" dirty="0"/>
          </a:p>
          <a:p>
            <a:endParaRPr lang="en-GB" sz="2000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890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44DE76-6C41-4503-97CA-11A8C6CD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Functionalities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E01B5-0D2F-4D86-9300-BD1D8874AA9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Partial word search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B3E50-D29F-4B78-86B6-76BB1759C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9710806" cy="4680434"/>
          </a:xfrm>
        </p:spPr>
        <p:txBody>
          <a:bodyPr/>
          <a:lstStyle/>
          <a:p>
            <a:r>
              <a:rPr lang="en-US" dirty="0"/>
              <a:t>When a user enters only part of the query word, the GUI manages to find whole word.</a:t>
            </a:r>
          </a:p>
          <a:p>
            <a:r>
              <a:rPr lang="en-US" dirty="0"/>
              <a:t>Adjacent GUI snippet demonstrates the example of partial word search functionality in our program.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72FC-6EA6-494C-9EBB-C5470D899C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58A07A-9714-3348-8D42-AE68834A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41" y="2297152"/>
            <a:ext cx="7948860" cy="42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07E21-99A7-4009-B362-2985913C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Functionalities </a:t>
            </a:r>
            <a:r>
              <a:rPr lang="en-US" dirty="0"/>
              <a:t>continued…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DDEA8-5BF9-4456-96C6-7DE38CBAD2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Geo search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23D7C-843C-4EDE-8EB9-25601ADDC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511566"/>
            <a:ext cx="9180351" cy="4680434"/>
          </a:xfrm>
        </p:spPr>
        <p:txBody>
          <a:bodyPr/>
          <a:lstStyle/>
          <a:p>
            <a:r>
              <a:rPr lang="en-US" dirty="0"/>
              <a:t>The user can search product by using Geo location values in the database.</a:t>
            </a:r>
          </a:p>
          <a:p>
            <a:r>
              <a:rPr lang="en-US" dirty="0"/>
              <a:t>Adjacent GUI snippet demonstrates the example of GUI search functionality in our program.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75CCB-30E4-4ACC-A7E4-71EEDB4CD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41B5EE-C4CF-DE4D-B94F-5C819421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2292227"/>
            <a:ext cx="8262033" cy="43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07E21-99A7-4009-B362-2985913C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GUI Functionalities </a:t>
            </a:r>
            <a:r>
              <a:rPr lang="en-US"/>
              <a:t>continued…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DDEA8-5BF9-4456-96C6-7DE38CBAD2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App gets closed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23D7C-843C-4EDE-8EB9-25601ADDC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8" y="1511566"/>
            <a:ext cx="11295657" cy="4680434"/>
          </a:xfrm>
        </p:spPr>
        <p:txBody>
          <a:bodyPr/>
          <a:lstStyle/>
          <a:p>
            <a:r>
              <a:rPr lang="en-US" dirty="0"/>
              <a:t>The app gets closed when user want to quit by clicking on “Restart”. He can also add the comments to the product. If he wants more details , he can click on “Product Link”</a:t>
            </a:r>
          </a:p>
          <a:p>
            <a:r>
              <a:rPr lang="en-US" dirty="0"/>
              <a:t>Adjacent GUI snippet demonstrates the example of GUI app close functionality in our program.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75CCB-30E4-4ACC-A7E4-71EEDB4CD3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D1BD0-8737-894A-AB37-D6686BB7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2" y="2420151"/>
            <a:ext cx="6068559" cy="4419415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FB916F2-4FF7-3149-B0C5-69D84AEEECC0}"/>
              </a:ext>
            </a:extLst>
          </p:cNvPr>
          <p:cNvSpPr/>
          <p:nvPr/>
        </p:nvSpPr>
        <p:spPr>
          <a:xfrm>
            <a:off x="815925" y="5739618"/>
            <a:ext cx="4114800" cy="548640"/>
          </a:xfrm>
          <a:prstGeom prst="fram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9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767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Times New Roman</vt:lpstr>
      <vt:lpstr>Office Theme</vt:lpstr>
      <vt:lpstr>Amazon phone deals</vt:lpstr>
      <vt:lpstr>Table of Contents</vt:lpstr>
      <vt:lpstr>Introduction</vt:lpstr>
      <vt:lpstr>Introduction continued…</vt:lpstr>
      <vt:lpstr>System Requirements</vt:lpstr>
      <vt:lpstr>System Functionality</vt:lpstr>
      <vt:lpstr>GUI Functionalities</vt:lpstr>
      <vt:lpstr>GUI Functionalities continued…</vt:lpstr>
      <vt:lpstr>GUI Functionalities continued…</vt:lpstr>
      <vt:lpstr>Conclusion</vt:lpstr>
      <vt:lpstr>  THANK 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2020-04-27T22:23:51Z</dcterms:created>
  <dcterms:modified xsi:type="dcterms:W3CDTF">2020-04-28T16:28:41Z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